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84" r:id="rId2"/>
    <p:sldId id="267" r:id="rId3"/>
    <p:sldId id="364" r:id="rId4"/>
    <p:sldId id="566" r:id="rId5"/>
    <p:sldId id="567" r:id="rId6"/>
    <p:sldId id="562" r:id="rId7"/>
    <p:sldId id="564" r:id="rId8"/>
    <p:sldId id="287" r:id="rId9"/>
    <p:sldId id="285" r:id="rId10"/>
    <p:sldId id="563" r:id="rId11"/>
    <p:sldId id="565" r:id="rId12"/>
    <p:sldId id="561" r:id="rId13"/>
    <p:sldId id="556" r:id="rId14"/>
    <p:sldId id="557" r:id="rId15"/>
    <p:sldId id="554" r:id="rId16"/>
    <p:sldId id="555" r:id="rId17"/>
    <p:sldId id="547" r:id="rId18"/>
    <p:sldId id="549" r:id="rId19"/>
    <p:sldId id="553" r:id="rId20"/>
    <p:sldId id="550" r:id="rId21"/>
    <p:sldId id="551" r:id="rId22"/>
    <p:sldId id="552" r:id="rId23"/>
    <p:sldId id="560" r:id="rId24"/>
    <p:sldId id="265" r:id="rId25"/>
    <p:sldId id="55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48"/>
    <p:restoredTop sz="96327"/>
  </p:normalViewPr>
  <p:slideViewPr>
    <p:cSldViewPr snapToGrid="0" snapToObjects="1">
      <p:cViewPr varScale="1">
        <p:scale>
          <a:sx n="118" d="100"/>
          <a:sy n="118" d="100"/>
        </p:scale>
        <p:origin x="216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0AF64-BA99-7D4D-8433-9D33995CB070}" type="datetimeFigureOut">
              <a:rPr lang="en-US" smtClean="0"/>
              <a:t>3/1/23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03588-8B58-504D-8D1F-E4603281B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49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1B711-28A0-804C-9D51-F45529A12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3EDC16-F77A-D64E-80ED-281C289CDF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8FFEB-6FD0-EF4D-9BAF-7116F0431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BF0D3-1F9A-4447-9CC2-615E69F4D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C1E6C-E672-9343-A61F-2408B531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336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B2B37-F667-E64D-9F3A-467A5E0C6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FAB39F-7C05-C345-A5F4-8D5A1E7DA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0C0D0-A5D6-CF4F-848E-E1913B0F7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9A93D-EE83-1B47-AF19-B70271CD7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A94FB-74C6-CC4D-B18D-F2F9C7956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02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50BB44-9840-B542-851E-ADCC3BD8DA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2D356C-3418-5949-A543-65923D40C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D7415-DA83-B74A-9483-CE48619D2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CAF39-3C1B-7448-9E9E-6A7A1EE7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A544B-BCD9-7441-90D6-43CA76D75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14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4BD8-2434-104E-855F-41185D99D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E371E-65DE-344C-B489-415991449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E6F22-64BC-F149-B74E-9FA2F0B21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16077-44D6-8340-9662-0B2EF6C3D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FCF84-5D71-0746-8E13-609485F84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16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45386-AA61-A247-91A2-44A865BB8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3C4DC-4506-A64B-8E49-3F9B5A16C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B00A0-4A6B-8C41-8406-D4D2D2301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F8E16-2F8E-D344-9CA4-FCFB3533F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46E46-353E-154F-9954-6BE1A4B6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91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66CF3-2271-DB41-A7CF-469578612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27BF7-A337-854A-8814-93FBDC6734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C1D799-FF91-144C-86EF-CDC982B2F4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6C024D-3B56-1045-B384-3CA1EF172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2842BE-B37D-8847-A40F-5A10AEFFB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D9E6FF-2AF9-C24B-97C9-6F2D5DBA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45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03504-6418-D240-AA70-F0E901105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81477-D1FE-B849-A9D1-74F2978D0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EA27A-0939-7C44-AB3B-A9983AFA63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0EE6E1-42B8-BE47-8F3E-AA60587154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711B4-C43E-CD41-983D-D445B604C4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F412D2-D02E-4840-A55A-91F329CC6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3D3D4-BDC6-1341-B42E-62F2CCE1C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697218-846C-AF43-887D-243B575FA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71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75D9-337A-CB48-8D95-F9570CD8C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24493E-7752-4243-9165-B76CE2E60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C7D029-12E8-7E40-83F6-F6E522545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9A82A-D672-9F40-A0C3-688EB219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03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71290E-8ECB-3943-84B8-A67F38E51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EBB42E-8F75-0E4D-AB02-9A956CA28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010042-8C41-A34B-8CDD-0395F6710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8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5172-9222-6B44-863B-4F60C53C3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1EB60-3FC3-814F-97FA-F8FAE1141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D0231-DD2F-3C4A-B754-1B935C1D1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A589D-3D46-7144-A448-C2A37D744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08B21-8BED-2947-85A4-CCDD29E0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9BAEA-48AB-A04C-B676-02C123E13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86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D14E4-74EA-EB41-8321-FCB7D8057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23688A-8D7C-524D-9E62-5185A86680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F2098-9ECD-7B40-8D09-34A0BF339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2E4DC-6836-9A40-9526-41EAA80E2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0FA188-AF9A-1B4C-9BFC-5893798E8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15D331-F17F-6648-ABA0-D9F4F486D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44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AE9C57-F90D-5A4A-BCF3-B4AA5A2C4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580D-C6C4-E245-8043-7549F9363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8700E-DDAA-AC41-B390-08E9910298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76046-3F15-CE45-B09B-C334AB506524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74B38-2EC0-8F41-B704-E16945F2E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925D0-3D2F-7845-802D-3FD7DDCF58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912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07 logistic regression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646331" cy="147446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7206304" y="2247457"/>
            <a:ext cx="52316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  examples / individuals / observations</a:t>
            </a:r>
          </a:p>
          <a:p>
            <a:r>
              <a:rPr lang="en-US" sz="2000" dirty="0"/>
              <a:t>r   features ( in X ) (predictors) </a:t>
            </a:r>
          </a:p>
          <a:p>
            <a:r>
              <a:rPr lang="en-US" sz="2000" dirty="0"/>
              <a:t>k  outcome variables (Y)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3551643" y="2696455"/>
            <a:ext cx="607859" cy="73254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855038-2C4C-23BF-8793-77CE1A2CB1F4}"/>
              </a:ext>
            </a:extLst>
          </p:cNvPr>
          <p:cNvSpPr/>
          <p:nvPr/>
        </p:nvSpPr>
        <p:spPr>
          <a:xfrm>
            <a:off x="3378204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590171-76CE-2FC6-CE9A-F4A78679C68B}"/>
              </a:ext>
            </a:extLst>
          </p:cNvPr>
          <p:cNvSpPr txBox="1"/>
          <p:nvPr/>
        </p:nvSpPr>
        <p:spPr>
          <a:xfrm>
            <a:off x="4616500" y="2691769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3105A7-1FB3-95B4-D853-B560FCC9EAA7}"/>
              </a:ext>
            </a:extLst>
          </p:cNvPr>
          <p:cNvSpPr txBox="1"/>
          <p:nvPr/>
        </p:nvSpPr>
        <p:spPr>
          <a:xfrm>
            <a:off x="4722570" y="1615185"/>
            <a:ext cx="2205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x k  multidimensional labels</a:t>
            </a:r>
          </a:p>
        </p:txBody>
      </p:sp>
    </p:spTree>
    <p:extLst>
      <p:ext uri="{BB962C8B-B14F-4D97-AF65-F5344CB8AC3E}">
        <p14:creationId xmlns:p14="http://schemas.microsoft.com/office/powerpoint/2010/main" val="2075079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646331" cy="147446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7206304" y="2247457"/>
            <a:ext cx="52316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  examples / individuals / observations</a:t>
            </a:r>
          </a:p>
          <a:p>
            <a:r>
              <a:rPr lang="en-US" sz="2000" dirty="0"/>
              <a:t>r   features ( in X ) (predictors) </a:t>
            </a:r>
          </a:p>
          <a:p>
            <a:r>
              <a:rPr lang="en-US" sz="2000" dirty="0"/>
              <a:t>k  outcome variables (Y)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3551643" y="2696455"/>
            <a:ext cx="607859" cy="73254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855038-2C4C-23BF-8793-77CE1A2CB1F4}"/>
              </a:ext>
            </a:extLst>
          </p:cNvPr>
          <p:cNvSpPr/>
          <p:nvPr/>
        </p:nvSpPr>
        <p:spPr>
          <a:xfrm>
            <a:off x="3378204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590171-76CE-2FC6-CE9A-F4A78679C68B}"/>
              </a:ext>
            </a:extLst>
          </p:cNvPr>
          <p:cNvSpPr txBox="1"/>
          <p:nvPr/>
        </p:nvSpPr>
        <p:spPr>
          <a:xfrm>
            <a:off x="4616500" y="2691769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3105A7-1FB3-95B4-D853-B560FCC9EAA7}"/>
              </a:ext>
            </a:extLst>
          </p:cNvPr>
          <p:cNvSpPr txBox="1"/>
          <p:nvPr/>
        </p:nvSpPr>
        <p:spPr>
          <a:xfrm>
            <a:off x="4722570" y="1615185"/>
            <a:ext cx="2205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x k  multidimensional labels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89B6A9-4DCF-CD7F-3D0F-19DA1DF81531}"/>
              </a:ext>
            </a:extLst>
          </p:cNvPr>
          <p:cNvSpPr txBox="1"/>
          <p:nvPr/>
        </p:nvSpPr>
        <p:spPr>
          <a:xfrm>
            <a:off x="2415717" y="5242815"/>
            <a:ext cx="95640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our penguins:  </a:t>
            </a:r>
          </a:p>
          <a:p>
            <a:r>
              <a:rPr lang="en-US" dirty="0"/>
              <a:t>n is the number of penguins ( about 300)</a:t>
            </a:r>
          </a:p>
          <a:p>
            <a:r>
              <a:rPr lang="en-US" dirty="0"/>
              <a:t>r  is the number of features measured (4), and   MASS, FLIPPER LENGTH, BEAK LENGTH, BEAK DEPTH</a:t>
            </a:r>
          </a:p>
          <a:p>
            <a:r>
              <a:rPr lang="en-US" dirty="0"/>
              <a:t>k is the number of predictor variables of interest ( 3 species, 1 sex) </a:t>
            </a:r>
          </a:p>
        </p:txBody>
      </p:sp>
    </p:spTree>
    <p:extLst>
      <p:ext uri="{BB962C8B-B14F-4D97-AF65-F5344CB8AC3E}">
        <p14:creationId xmlns:p14="http://schemas.microsoft.com/office/powerpoint/2010/main" val="31363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DFD1B-234A-D948-88E0-925C7A24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45105A-D51E-0245-8629-FC4404C9F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69281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7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2432-4BC0-0945-83F8-F4A4D328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SSE loss function for Galton height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563A37-354E-B649-B58F-94E64C476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343" y="1502979"/>
            <a:ext cx="7024857" cy="449590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59FE6-BCC8-0A4C-80B7-040C6A12C530}"/>
              </a:ext>
            </a:extLst>
          </p:cNvPr>
          <p:cNvSpPr/>
          <p:nvPr/>
        </p:nvSpPr>
        <p:spPr>
          <a:xfrm>
            <a:off x="2840850" y="5998888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1DCD9B-6336-7C4C-811B-FE1B45FE5908}"/>
              </a:ext>
            </a:extLst>
          </p:cNvPr>
          <p:cNvSpPr/>
          <p:nvPr/>
        </p:nvSpPr>
        <p:spPr>
          <a:xfrm rot="16200000">
            <a:off x="-819305" y="3387067"/>
            <a:ext cx="2339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SSE  loss </a:t>
            </a:r>
            <a:r>
              <a:rPr lang="en-US" sz="2400" dirty="0" err="1"/>
              <a:t>funciton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35323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A8E3-132E-E94F-B076-42660AEA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en-US" dirty="0"/>
              <a:t>Logistic loss function on Galton height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51354-11D7-EE4A-BB70-FB0D177F1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96" y="1806763"/>
            <a:ext cx="7147034" cy="46966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07164C-311D-5641-A3AF-97CD8063F326}"/>
              </a:ext>
            </a:extLst>
          </p:cNvPr>
          <p:cNvSpPr/>
          <p:nvPr/>
        </p:nvSpPr>
        <p:spPr>
          <a:xfrm>
            <a:off x="3413663" y="6314989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84C11-61D5-E34D-8E8E-5B571C968B83}"/>
              </a:ext>
            </a:extLst>
          </p:cNvPr>
          <p:cNvSpPr/>
          <p:nvPr/>
        </p:nvSpPr>
        <p:spPr>
          <a:xfrm rot="16200000">
            <a:off x="-1117334" y="3387067"/>
            <a:ext cx="29353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 loss function</a:t>
            </a:r>
          </a:p>
        </p:txBody>
      </p:sp>
    </p:spTree>
    <p:extLst>
      <p:ext uri="{BB962C8B-B14F-4D97-AF65-F5344CB8AC3E}">
        <p14:creationId xmlns:p14="http://schemas.microsoft.com/office/powerpoint/2010/main" val="1826695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FC32D-C34C-714E-9DB8-EAB3AA2EA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on class label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9C323-DD2F-9D4F-9260-2F6F5DC53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56" y="1366345"/>
            <a:ext cx="8353207" cy="54916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1FE76B-B5AF-D0E2-CAE4-FED7C4574944}"/>
              </a:ext>
            </a:extLst>
          </p:cNvPr>
          <p:cNvSpPr txBox="1"/>
          <p:nvPr/>
        </p:nvSpPr>
        <p:spPr>
          <a:xfrm>
            <a:off x="8842159" y="47229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230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4C7C-F634-6B48-B2ED-E43593FED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on class label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DFF92-841F-C14A-8317-2A9AE14C3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67103"/>
            <a:ext cx="8986345" cy="59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17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81E7E-5466-E54A-B74F-27058540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/>
          <a:lstStyle/>
          <a:p>
            <a:r>
              <a:rPr lang="en-US" dirty="0"/>
              <a:t>Logistic regression on Galton height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5388D-B77D-9D44-B86D-EC656140D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33" y="666974"/>
            <a:ext cx="9201822" cy="6134548"/>
          </a:xfrm>
        </p:spPr>
      </p:pic>
    </p:spTree>
    <p:extLst>
      <p:ext uri="{BB962C8B-B14F-4D97-AF65-F5344CB8AC3E}">
        <p14:creationId xmlns:p14="http://schemas.microsoft.com/office/powerpoint/2010/main" val="2186802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81E7E-5466-E54A-B74F-27058540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/>
          <a:lstStyle/>
          <a:p>
            <a:r>
              <a:rPr lang="en-US" dirty="0"/>
              <a:t>Logistic regression </a:t>
            </a:r>
            <a:r>
              <a:rPr lang="en-US"/>
              <a:t>- ingredients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5388D-B77D-9D44-B86D-EC656140D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33" y="3429000"/>
            <a:ext cx="5058783" cy="337252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/>
              <p:nvPr/>
            </p:nvSpPr>
            <p:spPr>
              <a:xfrm>
                <a:off x="2462935" y="1507808"/>
                <a:ext cx="3429144" cy="25134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 smtClean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/>
                  <a:t>1</a:t>
                </a:r>
                <a:r>
                  <a:rPr lang="en-US" sz="3200" dirty="0"/>
                  <a:t>  =   w</a:t>
                </a:r>
                <a:r>
                  <a:rPr lang="en-US" sz="3200" baseline="-25000" dirty="0"/>
                  <a:t>01</a:t>
                </a:r>
                <a:r>
                  <a:rPr lang="en-US" sz="3200" dirty="0"/>
                  <a:t>   +  </a:t>
                </a:r>
                <a:r>
                  <a:rPr lang="en-US" sz="3200" b="1" dirty="0"/>
                  <a:t>w</a:t>
                </a:r>
                <a:r>
                  <a:rPr lang="en-US" sz="3200" baseline="-25000" dirty="0"/>
                  <a:t>1</a:t>
                </a:r>
                <a:r>
                  <a:rPr lang="en-US" sz="3200" baseline="30000" dirty="0"/>
                  <a:t>T</a:t>
                </a:r>
                <a:r>
                  <a:rPr lang="en-US" sz="3200" dirty="0"/>
                  <a:t> </a:t>
                </a:r>
                <a:r>
                  <a:rPr lang="en-US" sz="3200" b="1" dirty="0"/>
                  <a:t>X</a:t>
                </a:r>
                <a:br>
                  <a:rPr lang="en-US" sz="3200" dirty="0"/>
                </a:br>
                <a:endParaRPr lang="en-US" sz="3200" dirty="0"/>
              </a:p>
              <a:p>
                <a:r>
                  <a:rPr lang="en-US" sz="3200" dirty="0"/>
                  <a:t>p</a:t>
                </a:r>
                <a:r>
                  <a:rPr lang="en-US" sz="3200" baseline="-25000" dirty="0"/>
                  <a:t>1</a:t>
                </a:r>
                <a:r>
                  <a:rPr lang="en-US" sz="3200" dirty="0"/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b="0" i="1" baseline="-25000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2935" y="1507808"/>
                <a:ext cx="3429144" cy="2513445"/>
              </a:xfrm>
              <a:prstGeom prst="rect">
                <a:avLst/>
              </a:prstGeom>
              <a:blipFill>
                <a:blip r:embed="rId3"/>
                <a:stretch>
                  <a:fillRect l="-4412" t="-3015" r="-33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BE8BF8C2-C48D-ED48-9564-CF2410B7B90C}"/>
              </a:ext>
            </a:extLst>
          </p:cNvPr>
          <p:cNvSpPr/>
          <p:nvPr/>
        </p:nvSpPr>
        <p:spPr>
          <a:xfrm>
            <a:off x="6929591" y="1604720"/>
            <a:ext cx="26933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Linear function of X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822D8F-ABA4-674D-9DAA-57877CA482B9}"/>
              </a:ext>
            </a:extLst>
          </p:cNvPr>
          <p:cNvSpPr/>
          <p:nvPr/>
        </p:nvSpPr>
        <p:spPr>
          <a:xfrm>
            <a:off x="6929591" y="2655764"/>
            <a:ext cx="26030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What are all these?</a:t>
            </a:r>
          </a:p>
        </p:txBody>
      </p:sp>
    </p:spTree>
    <p:extLst>
      <p:ext uri="{BB962C8B-B14F-4D97-AF65-F5344CB8AC3E}">
        <p14:creationId xmlns:p14="http://schemas.microsoft.com/office/powerpoint/2010/main" val="380985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81E7E-5466-E54A-B74F-27058540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/>
          <a:lstStyle/>
          <a:p>
            <a:r>
              <a:rPr lang="en-US" dirty="0"/>
              <a:t>Logistic regression </a:t>
            </a:r>
            <a:r>
              <a:rPr lang="en-US"/>
              <a:t>- ingredients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5388D-B77D-9D44-B86D-EC656140D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33" y="3429000"/>
            <a:ext cx="5058783" cy="337252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/>
              <p:nvPr/>
            </p:nvSpPr>
            <p:spPr>
              <a:xfrm>
                <a:off x="2462935" y="1507808"/>
                <a:ext cx="3403496" cy="24898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/>
                  <a:t>1</a:t>
                </a:r>
                <a:r>
                  <a:rPr lang="en-US" sz="3200" dirty="0"/>
                  <a:t>  =   w</a:t>
                </a:r>
                <a:r>
                  <a:rPr lang="en-US" sz="3200" baseline="-25000" dirty="0"/>
                  <a:t>01</a:t>
                </a:r>
                <a:r>
                  <a:rPr lang="en-US" sz="3200" dirty="0"/>
                  <a:t>   +  w</a:t>
                </a:r>
                <a:r>
                  <a:rPr lang="en-US" sz="3200" baseline="-25000" dirty="0"/>
                  <a:t>1</a:t>
                </a:r>
                <a:r>
                  <a:rPr lang="en-US" sz="3200" baseline="30000" dirty="0"/>
                  <a:t>T</a:t>
                </a:r>
                <a:r>
                  <a:rPr lang="en-US" sz="3200" dirty="0"/>
                  <a:t> X</a:t>
                </a:r>
                <a:br>
                  <a:rPr lang="en-US" sz="3200" dirty="0"/>
                </a:br>
                <a:endParaRPr lang="en-US" sz="3200" dirty="0"/>
              </a:p>
              <a:p>
                <a:r>
                  <a:rPr lang="en-US" sz="3200" dirty="0"/>
                  <a:t>p</a:t>
                </a:r>
                <a:r>
                  <a:rPr lang="en-US" sz="3200" baseline="-25000" dirty="0"/>
                  <a:t>1</a:t>
                </a:r>
                <a:r>
                  <a:rPr lang="en-US" sz="3200" dirty="0"/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sz="3200" i="1" baseline="-25000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2935" y="1507808"/>
                <a:ext cx="3403496" cy="2489849"/>
              </a:xfrm>
              <a:prstGeom prst="rect">
                <a:avLst/>
              </a:prstGeom>
              <a:blipFill>
                <a:blip r:embed="rId3"/>
                <a:stretch>
                  <a:fillRect l="-4461" t="-3046" r="-3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BE8BF8C2-C48D-ED48-9564-CF2410B7B90C}"/>
              </a:ext>
            </a:extLst>
          </p:cNvPr>
          <p:cNvSpPr/>
          <p:nvPr/>
        </p:nvSpPr>
        <p:spPr>
          <a:xfrm>
            <a:off x="6929591" y="1604720"/>
            <a:ext cx="26933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Linear function of X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822D8F-ABA4-674D-9DAA-57877CA482B9}"/>
              </a:ext>
            </a:extLst>
          </p:cNvPr>
          <p:cNvSpPr/>
          <p:nvPr/>
        </p:nvSpPr>
        <p:spPr>
          <a:xfrm>
            <a:off x="6929591" y="2655764"/>
            <a:ext cx="32520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Limited to the range 0-1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1FE0C8-3F01-6647-8189-BC34FEECCD09}"/>
              </a:ext>
            </a:extLst>
          </p:cNvPr>
          <p:cNvSpPr/>
          <p:nvPr/>
        </p:nvSpPr>
        <p:spPr>
          <a:xfrm>
            <a:off x="5506124" y="4956259"/>
            <a:ext cx="56251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The logistic function is your function for </a:t>
            </a:r>
          </a:p>
          <a:p>
            <a:r>
              <a:rPr lang="en-US" sz="2400" dirty="0"/>
              <a:t>compressing the real line to the range (0,1).</a:t>
            </a:r>
          </a:p>
          <a:p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79A355-1E10-294B-B1B6-964C3687A75E}"/>
              </a:ext>
            </a:extLst>
          </p:cNvPr>
          <p:cNvSpPr/>
          <p:nvPr/>
        </p:nvSpPr>
        <p:spPr>
          <a:xfrm>
            <a:off x="6944733" y="3655513"/>
            <a:ext cx="43159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We can interpret as a probability.</a:t>
            </a:r>
          </a:p>
        </p:txBody>
      </p:sp>
    </p:spTree>
    <p:extLst>
      <p:ext uri="{BB962C8B-B14F-4D97-AF65-F5344CB8AC3E}">
        <p14:creationId xmlns:p14="http://schemas.microsoft.com/office/powerpoint/2010/main" val="3496742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6466-FDAE-AA47-8A41-C9D4E5EB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on Galton height data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CFC6B66-ED25-5D4A-8D31-C68C3F63E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890" y="1027906"/>
            <a:ext cx="8406276" cy="5604184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90B207-7394-024B-B058-F76F7675A815}"/>
              </a:ext>
            </a:extLst>
          </p:cNvPr>
          <p:cNvSpPr/>
          <p:nvPr/>
        </p:nvSpPr>
        <p:spPr>
          <a:xfrm>
            <a:off x="8214687" y="1905506"/>
            <a:ext cx="4078937" cy="52629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Linear regression on </a:t>
            </a:r>
          </a:p>
          <a:p>
            <a:r>
              <a:rPr lang="en-US" sz="2400" dirty="0"/>
              <a:t>indicator variables..</a:t>
            </a:r>
          </a:p>
          <a:p>
            <a:r>
              <a:rPr lang="en-US" sz="2400" dirty="0"/>
              <a:t>not the best we can do</a:t>
            </a:r>
          </a:p>
          <a:p>
            <a:endParaRPr lang="en-US" sz="2400" dirty="0"/>
          </a:p>
          <a:p>
            <a:r>
              <a:rPr lang="en-US" sz="2400" dirty="0"/>
              <a:t>Really? Why not?</a:t>
            </a:r>
          </a:p>
          <a:p>
            <a:r>
              <a:rPr lang="en-US" sz="2400" dirty="0"/>
              <a:t>Linear discriminator functions</a:t>
            </a:r>
          </a:p>
          <a:p>
            <a:r>
              <a:rPr lang="en-US" sz="2400" dirty="0"/>
              <a:t>select a special dimension </a:t>
            </a:r>
          </a:p>
          <a:p>
            <a:r>
              <a:rPr lang="en-US" sz="2400" dirty="0"/>
              <a:t>out of R</a:t>
            </a:r>
            <a:r>
              <a:rPr lang="en-US" sz="2400" baseline="30000" dirty="0"/>
              <a:t>D </a:t>
            </a:r>
            <a:r>
              <a:rPr lang="en-US" sz="2400" dirty="0"/>
              <a:t>which is the direction</a:t>
            </a:r>
          </a:p>
          <a:p>
            <a:r>
              <a:rPr lang="en-US" sz="2400" dirty="0"/>
              <a:t>the difference lies.. </a:t>
            </a:r>
          </a:p>
          <a:p>
            <a:r>
              <a:rPr lang="en-US" sz="2400" dirty="0"/>
              <a:t>leaves a R</a:t>
            </a:r>
            <a:r>
              <a:rPr lang="en-US" sz="2400" baseline="30000" dirty="0"/>
              <a:t>D-1</a:t>
            </a:r>
            <a:r>
              <a:rPr lang="en-US" sz="2400" dirty="0"/>
              <a:t>  dimensional</a:t>
            </a:r>
          </a:p>
          <a:p>
            <a:r>
              <a:rPr lang="en-US" sz="2400" dirty="0"/>
              <a:t>hyperplane dividing the </a:t>
            </a:r>
          </a:p>
          <a:p>
            <a:r>
              <a:rPr lang="en-US" sz="2400" dirty="0"/>
              <a:t>vector space of features in half.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4600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81E7E-5466-E54A-B74F-27058540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/>
          <a:lstStyle/>
          <a:p>
            <a:r>
              <a:rPr lang="en-US" dirty="0"/>
              <a:t>Logistic regression - ingredients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5388D-B77D-9D44-B86D-EC656140D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882" y="3303233"/>
            <a:ext cx="5058783" cy="337252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/>
              <p:nvPr/>
            </p:nvSpPr>
            <p:spPr>
              <a:xfrm>
                <a:off x="2462935" y="1507808"/>
                <a:ext cx="3398687" cy="24898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/>
                  <a:t>1</a:t>
                </a:r>
                <a:r>
                  <a:rPr lang="en-US" sz="3200" dirty="0"/>
                  <a:t>  =   w</a:t>
                </a:r>
                <a:r>
                  <a:rPr lang="en-US" sz="3200" baseline="-25000" dirty="0"/>
                  <a:t>01</a:t>
                </a:r>
                <a:r>
                  <a:rPr lang="en-US" sz="3200" dirty="0"/>
                  <a:t>   +  w</a:t>
                </a:r>
                <a:r>
                  <a:rPr lang="en-US" sz="3200" baseline="-25000" dirty="0"/>
                  <a:t>1</a:t>
                </a:r>
                <a:r>
                  <a:rPr lang="en-US" sz="3200" baseline="30000" dirty="0"/>
                  <a:t>T</a:t>
                </a:r>
                <a:r>
                  <a:rPr lang="en-US" sz="3200" dirty="0"/>
                  <a:t> X</a:t>
                </a:r>
                <a:br>
                  <a:rPr lang="en-US" sz="3200" dirty="0"/>
                </a:br>
                <a:endParaRPr lang="en-US" sz="3200" dirty="0"/>
              </a:p>
              <a:p>
                <a:r>
                  <a:rPr lang="en-US" sz="3200" dirty="0"/>
                  <a:t>p</a:t>
                </a:r>
                <a:r>
                  <a:rPr lang="en-US" sz="3200" baseline="-25000" dirty="0"/>
                  <a:t>1</a:t>
                </a:r>
                <a:r>
                  <a:rPr lang="en-US" sz="3200" dirty="0"/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b="0" i="1" baseline="-25000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2935" y="1507808"/>
                <a:ext cx="3398687" cy="2489849"/>
              </a:xfrm>
              <a:prstGeom prst="rect">
                <a:avLst/>
              </a:prstGeom>
              <a:blipFill>
                <a:blip r:embed="rId3"/>
                <a:stretch>
                  <a:fillRect l="-4461" t="-3046" r="-3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CD79A355-1E10-294B-B1B6-964C3687A75E}"/>
              </a:ext>
            </a:extLst>
          </p:cNvPr>
          <p:cNvSpPr/>
          <p:nvPr/>
        </p:nvSpPr>
        <p:spPr>
          <a:xfrm>
            <a:off x="6929591" y="1389288"/>
            <a:ext cx="36407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Interpreted as a probability.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7D3EF5-CC99-4D44-84FB-70D1528D725A}"/>
              </a:ext>
            </a:extLst>
          </p:cNvPr>
          <p:cNvSpPr/>
          <p:nvPr/>
        </p:nvSpPr>
        <p:spPr>
          <a:xfrm>
            <a:off x="6629828" y="2278737"/>
            <a:ext cx="459933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If y is true, log likelihood should be </a:t>
            </a:r>
          </a:p>
          <a:p>
            <a:pPr algn="ctr"/>
            <a:r>
              <a:rPr lang="en-US" sz="2400" dirty="0"/>
              <a:t>log(p)  </a:t>
            </a:r>
          </a:p>
          <a:p>
            <a:pPr algn="ctr"/>
            <a:r>
              <a:rPr lang="en-US" sz="2400" dirty="0"/>
              <a:t>If y is false, log likelihood should be</a:t>
            </a:r>
          </a:p>
          <a:p>
            <a:pPr algn="ctr"/>
            <a:r>
              <a:rPr lang="en-US" sz="2400" dirty="0"/>
              <a:t>log (1-p)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B67207-297C-EE45-BECB-E47CB9C44B41}"/>
              </a:ext>
            </a:extLst>
          </p:cNvPr>
          <p:cNvSpPr/>
          <p:nvPr/>
        </p:nvSpPr>
        <p:spPr>
          <a:xfrm>
            <a:off x="6629828" y="4470072"/>
            <a:ext cx="27638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74F6768-4791-EB4B-9157-71F698DE1C98}"/>
                  </a:ext>
                </a:extLst>
              </p:cNvPr>
              <p:cNvSpPr/>
              <p:nvPr/>
            </p:nvSpPr>
            <p:spPr>
              <a:xfrm>
                <a:off x="5484717" y="5358701"/>
                <a:ext cx="688374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/>
                  <a:t>LLF ( y, x)  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m:rPr>
                            <m:nor/>
                          </m:rPr>
                          <a:rPr lang="en-US" sz="2800" dirty="0"/>
                          <m:t>y</m:t>
                        </m:r>
                        <m:r>
                          <m:rPr>
                            <m:nor/>
                          </m:rPr>
                          <a:rPr lang="en-US" sz="2800" baseline="-25000" dirty="0"/>
                          <m:t>i</m:t>
                        </m:r>
                        <m:r>
                          <m:rPr>
                            <m:nor/>
                          </m:rPr>
                          <a:rPr lang="en-US" sz="2800" dirty="0"/>
                          <m:t> </m:t>
                        </m:r>
                        <m:r>
                          <m:rPr>
                            <m:nor/>
                          </m:rPr>
                          <a:rPr lang="en-US" sz="2800" dirty="0"/>
                          <m:t>log</m:t>
                        </m:r>
                        <m:r>
                          <m:rPr>
                            <m:nor/>
                          </m:rPr>
                          <a:rPr lang="en-US" sz="2800" dirty="0"/>
                          <m:t>(</m:t>
                        </m:r>
                        <m:r>
                          <m:rPr>
                            <m:nor/>
                          </m:rPr>
                          <a:rPr lang="en-US" sz="2800" dirty="0"/>
                          <m:t>pi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(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x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)) + (1− </m:t>
                        </m:r>
                        <m:r>
                          <m:rPr>
                            <m:nor/>
                          </m:rPr>
                          <a:rPr lang="en-US" sz="2800" dirty="0"/>
                          <m:t>yi</m:t>
                        </m:r>
                        <m:r>
                          <m:rPr>
                            <m:nor/>
                          </m:rPr>
                          <a:rPr lang="en-US" sz="2800" dirty="0"/>
                          <m:t>) </m:t>
                        </m:r>
                        <m:r>
                          <m:rPr>
                            <m:nor/>
                          </m:rPr>
                          <a:rPr lang="en-US" sz="2800" dirty="0"/>
                          <m:t>log</m:t>
                        </m:r>
                        <m:r>
                          <m:rPr>
                            <m:nor/>
                          </m:rPr>
                          <a:rPr lang="en-US" sz="2800" dirty="0"/>
                          <m:t>(1−</m:t>
                        </m:r>
                        <m:r>
                          <m:rPr>
                            <m:nor/>
                          </m:rPr>
                          <a:rPr lang="en-US" sz="2800" dirty="0"/>
                          <m:t>pi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(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x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))</m:t>
                        </m:r>
                      </m:e>
                    </m:nary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74F6768-4791-EB4B-9157-71F698DE1C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4717" y="5358701"/>
                <a:ext cx="6883744" cy="523220"/>
              </a:xfrm>
              <a:prstGeom prst="rect">
                <a:avLst/>
              </a:prstGeom>
              <a:blipFill>
                <a:blip r:embed="rId4"/>
                <a:stretch>
                  <a:fillRect l="-2030" t="-123256" b="-186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00D90BF3-0D38-5E4A-985A-099E6490DBEF}"/>
              </a:ext>
            </a:extLst>
          </p:cNvPr>
          <p:cNvSpPr/>
          <p:nvPr/>
        </p:nvSpPr>
        <p:spPr>
          <a:xfrm>
            <a:off x="5411323" y="6027003"/>
            <a:ext cx="644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Here y represents my data (the true labels), and p </a:t>
            </a:r>
          </a:p>
          <a:p>
            <a:r>
              <a:rPr lang="en-US" sz="2400" dirty="0"/>
              <a:t>is my logistic predictions</a:t>
            </a:r>
          </a:p>
        </p:txBody>
      </p:sp>
    </p:spTree>
    <p:extLst>
      <p:ext uri="{BB962C8B-B14F-4D97-AF65-F5344CB8AC3E}">
        <p14:creationId xmlns:p14="http://schemas.microsoft.com/office/powerpoint/2010/main" val="781637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88750-8A5A-4048-8175-6462F7ACD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 to estimate N probabilities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C035-AEDF-AD4F-B2A5-4D2BEF50E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4434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68533EC-239C-A24F-9C4C-239E879E1073}"/>
                  </a:ext>
                </a:extLst>
              </p:cNvPr>
              <p:cNvSpPr/>
              <p:nvPr/>
            </p:nvSpPr>
            <p:spPr>
              <a:xfrm>
                <a:off x="7276673" y="1949242"/>
                <a:ext cx="3666388" cy="44927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 smtClean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1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01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1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</a:p>
              <a:p>
                <a:endParaRPr lang="en-US" sz="3200" dirty="0">
                  <a:latin typeface="Times" pitchFamily="2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2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02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2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  <a:br>
                  <a:rPr lang="en-US" sz="3200" dirty="0">
                    <a:latin typeface="Times" pitchFamily="2" charset="0"/>
                  </a:rPr>
                </a:br>
                <a:endParaRPr lang="en-US" sz="3200" dirty="0">
                  <a:latin typeface="Times" pitchFamily="2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3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03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3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  <a:br>
                  <a:rPr lang="en-US" sz="3200" dirty="0">
                    <a:latin typeface="Times" pitchFamily="2" charset="0"/>
                  </a:rPr>
                </a:br>
                <a:endParaRPr lang="en-US" sz="3200" dirty="0">
                  <a:latin typeface="Times" pitchFamily="2" charset="0"/>
                </a:endParaRPr>
              </a:p>
              <a:p>
                <a:r>
                  <a:rPr lang="en-US" sz="3200" dirty="0" err="1">
                    <a:latin typeface="Times" pitchFamily="2" charset="0"/>
                  </a:rPr>
                  <a:t>p</a:t>
                </a:r>
                <a:r>
                  <a:rPr lang="en-US" sz="3200" baseline="-25000" dirty="0" err="1">
                    <a:latin typeface="Times" pitchFamily="2" charset="0"/>
                  </a:rPr>
                  <a:t>j</a:t>
                </a:r>
                <a:r>
                  <a:rPr lang="en-US" sz="3200" dirty="0">
                    <a:latin typeface="Times" pitchFamily="2" charset="0"/>
                  </a:rPr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m:rPr>
                            <m:nor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b="0" i="1" baseline="-25000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r>
                              <m:rPr>
                                <m:sty m:val="p"/>
                              </m:rPr>
                              <a:rPr lang="en-US" sz="3200" dirty="0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sz="3200" i="1" dirty="0">
                                <a:latin typeface="Cambria Math" panose="02040503050406030204" pitchFamily="18" charset="0"/>
                              </a:rPr>
                              <m:t>⁡(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ŷ</m:t>
                            </m:r>
                            <m:r>
                              <a:rPr lang="en-US" sz="3200" b="0" i="1" baseline="-25000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3200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br>
                  <a:rPr lang="en-US" dirty="0">
                    <a:latin typeface="Times" pitchFamily="2" charset="0"/>
                  </a:rPr>
                </a:br>
                <a:endParaRPr lang="en-US" dirty="0">
                  <a:latin typeface="Times" pitchFamily="2" charset="0"/>
                </a:endParaRPr>
              </a:p>
              <a:p>
                <a:r>
                  <a:rPr lang="en-US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68533EC-239C-A24F-9C4C-239E879E10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6673" y="1949242"/>
                <a:ext cx="3666388" cy="4492705"/>
              </a:xfrm>
              <a:prstGeom prst="rect">
                <a:avLst/>
              </a:prstGeom>
              <a:blipFill>
                <a:blip r:embed="rId2"/>
                <a:stretch>
                  <a:fillRect l="-4152" t="-1690" r="-3114" b="-59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10AF3D-3DC3-0D4B-8377-E9E130B96D87}"/>
              </a:ext>
            </a:extLst>
          </p:cNvPr>
          <p:cNvCxnSpPr/>
          <p:nvPr/>
        </p:nvCxnSpPr>
        <p:spPr>
          <a:xfrm flipV="1">
            <a:off x="1555531" y="2312276"/>
            <a:ext cx="0" cy="2774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FA7B25-444B-1642-8EEC-662F0272F0B7}"/>
              </a:ext>
            </a:extLst>
          </p:cNvPr>
          <p:cNvCxnSpPr>
            <a:cxnSpLocks/>
          </p:cNvCxnSpPr>
          <p:nvPr/>
        </p:nvCxnSpPr>
        <p:spPr>
          <a:xfrm flipV="1">
            <a:off x="1555531" y="2737945"/>
            <a:ext cx="2433145" cy="2349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074AEC-0813-C940-A82B-A7435B6EE4A9}"/>
              </a:ext>
            </a:extLst>
          </p:cNvPr>
          <p:cNvCxnSpPr>
            <a:cxnSpLocks/>
          </p:cNvCxnSpPr>
          <p:nvPr/>
        </p:nvCxnSpPr>
        <p:spPr>
          <a:xfrm flipV="1">
            <a:off x="1555530" y="4545724"/>
            <a:ext cx="3210910" cy="541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468B2C10-6889-8A4F-85FB-1E284ECCB0A3}"/>
              </a:ext>
            </a:extLst>
          </p:cNvPr>
          <p:cNvSpPr/>
          <p:nvPr/>
        </p:nvSpPr>
        <p:spPr>
          <a:xfrm>
            <a:off x="2638097" y="3185674"/>
            <a:ext cx="134006" cy="12086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8ACBD85-0A44-C848-9C20-033B773472FA}"/>
              </a:ext>
            </a:extLst>
          </p:cNvPr>
          <p:cNvSpPr/>
          <p:nvPr/>
        </p:nvSpPr>
        <p:spPr>
          <a:xfrm>
            <a:off x="3155730" y="3125240"/>
            <a:ext cx="134006" cy="12086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B3A893-EE80-1C43-91CB-2121360E49CB}"/>
              </a:ext>
            </a:extLst>
          </p:cNvPr>
          <p:cNvSpPr/>
          <p:nvPr/>
        </p:nvSpPr>
        <p:spPr>
          <a:xfrm>
            <a:off x="2892973" y="3346067"/>
            <a:ext cx="134006" cy="12086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BAB92B-6913-0945-AB65-CA8096570D55}"/>
              </a:ext>
            </a:extLst>
          </p:cNvPr>
          <p:cNvSpPr/>
          <p:nvPr/>
        </p:nvSpPr>
        <p:spPr>
          <a:xfrm>
            <a:off x="1358462" y="2993861"/>
            <a:ext cx="134006" cy="1208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28DFEFE-8902-BE4B-BA86-8598370D06B9}"/>
              </a:ext>
            </a:extLst>
          </p:cNvPr>
          <p:cNvSpPr/>
          <p:nvPr/>
        </p:nvSpPr>
        <p:spPr>
          <a:xfrm>
            <a:off x="3995672" y="4424855"/>
            <a:ext cx="134006" cy="120869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8DE2DE9-271A-2C4E-A43A-40B8EDFD39A9}"/>
              </a:ext>
            </a:extLst>
          </p:cNvPr>
          <p:cNvSpPr/>
          <p:nvPr/>
        </p:nvSpPr>
        <p:spPr>
          <a:xfrm>
            <a:off x="1510862" y="3146261"/>
            <a:ext cx="134006" cy="1208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AB7235C-6284-DE42-8CC0-9A34B7B28D19}"/>
              </a:ext>
            </a:extLst>
          </p:cNvPr>
          <p:cNvSpPr/>
          <p:nvPr/>
        </p:nvSpPr>
        <p:spPr>
          <a:xfrm>
            <a:off x="3995672" y="4816365"/>
            <a:ext cx="134006" cy="120869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42754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88750-8A5A-4048-8175-6462F7ACD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 to estimate N probabilities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C035-AEDF-AD4F-B2A5-4D2BEF50E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4434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68533EC-239C-A24F-9C4C-239E879E1073}"/>
                  </a:ext>
                </a:extLst>
              </p:cNvPr>
              <p:cNvSpPr/>
              <p:nvPr/>
            </p:nvSpPr>
            <p:spPr>
              <a:xfrm>
                <a:off x="7276673" y="1949242"/>
                <a:ext cx="3666388" cy="44927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 smtClean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1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01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1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</a:p>
              <a:p>
                <a:endParaRPr lang="en-US" sz="3200" dirty="0">
                  <a:latin typeface="Times" pitchFamily="2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2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02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2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  <a:br>
                  <a:rPr lang="en-US" sz="3200" dirty="0">
                    <a:latin typeface="Times" pitchFamily="2" charset="0"/>
                  </a:rPr>
                </a:br>
                <a:endParaRPr lang="en-US" sz="3200" dirty="0">
                  <a:latin typeface="Times" pitchFamily="2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3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03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3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  <a:br>
                  <a:rPr lang="en-US" sz="3200" dirty="0">
                    <a:latin typeface="Times" pitchFamily="2" charset="0"/>
                  </a:rPr>
                </a:br>
                <a:endParaRPr lang="en-US" sz="3200" dirty="0">
                  <a:latin typeface="Times" pitchFamily="2" charset="0"/>
                </a:endParaRPr>
              </a:p>
              <a:p>
                <a:r>
                  <a:rPr lang="en-US" sz="3200" dirty="0" err="1">
                    <a:latin typeface="Times" pitchFamily="2" charset="0"/>
                  </a:rPr>
                  <a:t>p</a:t>
                </a:r>
                <a:r>
                  <a:rPr lang="en-US" sz="3200" baseline="-25000" dirty="0" err="1">
                    <a:latin typeface="Times" pitchFamily="2" charset="0"/>
                  </a:rPr>
                  <a:t>j</a:t>
                </a:r>
                <a:r>
                  <a:rPr lang="en-US" sz="3200" dirty="0">
                    <a:latin typeface="Times" pitchFamily="2" charset="0"/>
                  </a:rPr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m:rPr>
                            <m:nor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sz="3200" b="0" i="1" baseline="-25000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r>
                              <m:rPr>
                                <m:sty m:val="p"/>
                              </m:rPr>
                              <a:rPr lang="en-US" sz="3200" dirty="0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sz="3200" i="1" dirty="0">
                                <a:latin typeface="Cambria Math" panose="02040503050406030204" pitchFamily="18" charset="0"/>
                              </a:rPr>
                              <m:t>⁡(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ŷ</m:t>
                            </m:r>
                            <m:r>
                              <a:rPr lang="en-US" sz="3200" b="0" i="1" baseline="-25000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3200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br>
                  <a:rPr lang="en-US" dirty="0">
                    <a:latin typeface="Times" pitchFamily="2" charset="0"/>
                  </a:rPr>
                </a:br>
                <a:endParaRPr lang="en-US" dirty="0">
                  <a:latin typeface="Times" pitchFamily="2" charset="0"/>
                </a:endParaRPr>
              </a:p>
              <a:p>
                <a:r>
                  <a:rPr lang="en-US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68533EC-239C-A24F-9C4C-239E879E10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6673" y="1949242"/>
                <a:ext cx="3666388" cy="4492705"/>
              </a:xfrm>
              <a:prstGeom prst="rect">
                <a:avLst/>
              </a:prstGeom>
              <a:blipFill>
                <a:blip r:embed="rId2"/>
                <a:stretch>
                  <a:fillRect l="-4152" t="-1690" r="-3114" b="-59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ADAC5D7C-C71F-2248-A07C-B8BD8E1B6A74}"/>
              </a:ext>
            </a:extLst>
          </p:cNvPr>
          <p:cNvSpPr/>
          <p:nvPr/>
        </p:nvSpPr>
        <p:spPr>
          <a:xfrm>
            <a:off x="1075329" y="2046164"/>
            <a:ext cx="5279779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The class with the highest probability is</a:t>
            </a:r>
          </a:p>
          <a:p>
            <a:r>
              <a:rPr lang="en-US" sz="2400" dirty="0"/>
              <a:t>chosen as the predicted class label.</a:t>
            </a:r>
          </a:p>
          <a:p>
            <a:endParaRPr lang="en-US" sz="2400" dirty="0"/>
          </a:p>
          <a:p>
            <a:r>
              <a:rPr lang="en-US" sz="2400" dirty="0"/>
              <a:t>Since these are linear functions of X, the </a:t>
            </a:r>
          </a:p>
          <a:p>
            <a:r>
              <a:rPr lang="en-US" sz="2400" dirty="0"/>
              <a:t>decision boundaries are linear.</a:t>
            </a:r>
          </a:p>
          <a:p>
            <a:endParaRPr lang="en-US" sz="2400" dirty="0"/>
          </a:p>
          <a:p>
            <a:r>
              <a:rPr lang="en-US" sz="2400" dirty="0"/>
              <a:t>The loss term steers the coefficients to </a:t>
            </a:r>
          </a:p>
          <a:p>
            <a:r>
              <a:rPr lang="en-US" sz="2400" dirty="0"/>
              <a:t>values that discriminate.</a:t>
            </a:r>
          </a:p>
        </p:txBody>
      </p:sp>
    </p:spTree>
    <p:extLst>
      <p:ext uri="{BB962C8B-B14F-4D97-AF65-F5344CB8AC3E}">
        <p14:creationId xmlns:p14="http://schemas.microsoft.com/office/powerpoint/2010/main" val="30416709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F5019-B61E-3B45-BFE2-CF6745A79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Odds interpretation of logistic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8C9652-1FE6-F942-96DC-C7FBAAFF6F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:r>
                  <a:rPr lang="en-US" dirty="0"/>
                  <a:t>w</a:t>
                </a:r>
                <a:r>
                  <a:rPr lang="en-US" baseline="-25000" dirty="0"/>
                  <a:t>01</a:t>
                </a:r>
                <a:r>
                  <a:rPr lang="en-US" dirty="0"/>
                  <a:t>   +  w</a:t>
                </a:r>
                <a:r>
                  <a:rPr lang="en-US" baseline="-25000" dirty="0"/>
                  <a:t>1</a:t>
                </a:r>
                <a:r>
                  <a:rPr lang="en-US" baseline="30000" dirty="0"/>
                  <a:t>T</a:t>
                </a:r>
                <a:r>
                  <a:rPr lang="en-US" dirty="0"/>
                  <a:t> X   =   log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br>
                  <a:rPr lang="en-US" dirty="0"/>
                </a:b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8C9652-1FE6-F942-96DC-C7FBAAFF6F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3CACE313-F979-0C48-BB03-7A0013A24372}"/>
              </a:ext>
            </a:extLst>
          </p:cNvPr>
          <p:cNvSpPr/>
          <p:nvPr/>
        </p:nvSpPr>
        <p:spPr>
          <a:xfrm>
            <a:off x="1590117" y="3198167"/>
            <a:ext cx="43289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linear function of (multivariate) 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8461AC-95B2-7443-A3BA-93306F4AD106}"/>
              </a:ext>
            </a:extLst>
          </p:cNvPr>
          <p:cNvSpPr/>
          <p:nvPr/>
        </p:nvSpPr>
        <p:spPr>
          <a:xfrm>
            <a:off x="6938563" y="3280552"/>
            <a:ext cx="23250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odds in favor of x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63E4CC-9437-8449-9554-55E5A190B55F}"/>
              </a:ext>
            </a:extLst>
          </p:cNvPr>
          <p:cNvSpPr/>
          <p:nvPr/>
        </p:nvSpPr>
        <p:spPr>
          <a:xfrm>
            <a:off x="990690" y="4364969"/>
            <a:ext cx="7245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Why might someone like accounting in log-odds terms ?</a:t>
            </a:r>
          </a:p>
        </p:txBody>
      </p:sp>
    </p:spTree>
    <p:extLst>
      <p:ext uri="{BB962C8B-B14F-4D97-AF65-F5344CB8AC3E}">
        <p14:creationId xmlns:p14="http://schemas.microsoft.com/office/powerpoint/2010/main" val="2706148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785EB-BB50-7347-A941-C2C8BAE5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Bayesian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4AA06-3A14-C545-8F49-594B2BD95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For classification (categories A, B, C given data D)</a:t>
            </a:r>
          </a:p>
          <a:p>
            <a:pPr marL="0" indent="0">
              <a:buNone/>
            </a:pPr>
            <a:r>
              <a:rPr lang="en-US" dirty="0"/>
              <a:t>When you have a </a:t>
            </a:r>
            <a:r>
              <a:rPr lang="en-US" b="1" dirty="0"/>
              <a:t>probability model</a:t>
            </a:r>
            <a:r>
              <a:rPr lang="en-US" dirty="0"/>
              <a:t> for observations.</a:t>
            </a:r>
          </a:p>
          <a:p>
            <a:pPr marL="0" indent="0">
              <a:buNone/>
            </a:pPr>
            <a:r>
              <a:rPr lang="en-US" dirty="0"/>
              <a:t>(Probability model is jargon for a set of outcomes and numbers for all their probabilities)</a:t>
            </a:r>
          </a:p>
          <a:p>
            <a:pPr marL="0" indent="0">
              <a:buNone/>
            </a:pPr>
            <a:r>
              <a:rPr lang="en-US" dirty="0"/>
              <a:t>P(DA) , P(D|B), | and P(D|C) are known.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x ∈ {1, . . . , K}  out of D kinds of observation</a:t>
            </a:r>
          </a:p>
          <a:p>
            <a:pPr marL="0" indent="0">
              <a:buNone/>
            </a:pPr>
            <a:r>
              <a:rPr lang="en-US" dirty="0"/>
              <a:t>y = {1, . . . , C}  out of C classes</a:t>
            </a:r>
          </a:p>
          <a:p>
            <a:pPr marL="0" indent="0">
              <a:buNone/>
            </a:pPr>
            <a:r>
              <a:rPr lang="el-GR" dirty="0"/>
              <a:t>θ</a:t>
            </a:r>
            <a:r>
              <a:rPr lang="en-US" baseline="-25000" dirty="0"/>
              <a:t>c  </a:t>
            </a:r>
            <a:r>
              <a:rPr lang="en-US" dirty="0"/>
              <a:t>= (prior) </a:t>
            </a:r>
            <a:r>
              <a:rPr lang="en-US" dirty="0" err="1"/>
              <a:t>probaiblities</a:t>
            </a:r>
            <a:r>
              <a:rPr lang="en-US" dirty="0"/>
              <a:t> of classes </a:t>
            </a:r>
          </a:p>
          <a:p>
            <a:r>
              <a:rPr lang="en-US" dirty="0"/>
              <a:t>p(</a:t>
            </a:r>
            <a:r>
              <a:rPr lang="en-US" dirty="0" err="1"/>
              <a:t>x|y</a:t>
            </a:r>
            <a:r>
              <a:rPr lang="en-US" dirty="0"/>
              <a:t> = c, </a:t>
            </a:r>
            <a:r>
              <a:rPr lang="el-GR" dirty="0"/>
              <a:t>θ) </a:t>
            </a:r>
            <a:r>
              <a:rPr lang="en-US" dirty="0"/>
              <a:t> =   𝚷    p(</a:t>
            </a:r>
            <a:r>
              <a:rPr lang="en-US" dirty="0" err="1"/>
              <a:t>x</a:t>
            </a:r>
            <a:r>
              <a:rPr lang="en-US" baseline="-25000" dirty="0" err="1"/>
              <a:t>j</a:t>
            </a:r>
            <a:r>
              <a:rPr lang="en-US" dirty="0"/>
              <a:t> |y = c) </a:t>
            </a:r>
            <a:r>
              <a:rPr lang="el-GR" dirty="0"/>
              <a:t>θ</a:t>
            </a:r>
            <a:r>
              <a:rPr lang="en-US" baseline="-25000" dirty="0" err="1"/>
              <a:t>jc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5374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785EB-BB50-7347-A941-C2C8BAE5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Bayesian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4AA06-3A14-C545-8F49-594B2BD95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For classification (categories A, B, C given data D)</a:t>
            </a:r>
          </a:p>
          <a:p>
            <a:pPr marL="0" indent="0">
              <a:buNone/>
            </a:pPr>
            <a:r>
              <a:rPr lang="en-US" dirty="0"/>
              <a:t>When you have a </a:t>
            </a:r>
            <a:r>
              <a:rPr lang="en-US" b="1" dirty="0"/>
              <a:t>probability model</a:t>
            </a:r>
            <a:r>
              <a:rPr lang="en-US" dirty="0"/>
              <a:t> for observations.</a:t>
            </a:r>
          </a:p>
          <a:p>
            <a:pPr marL="0" indent="0">
              <a:buNone/>
            </a:pPr>
            <a:r>
              <a:rPr lang="en-US" dirty="0"/>
              <a:t>(Probability model is jargon for a set of outcomes and numbers for all their probabilities)</a:t>
            </a:r>
          </a:p>
          <a:p>
            <a:pPr marL="0" indent="0">
              <a:buNone/>
            </a:pPr>
            <a:r>
              <a:rPr lang="en-US" dirty="0"/>
              <a:t>P(D|A) , P(D|B), and P(D|C) are known.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x ∈ {1, . . . , K}  out of D kinds of observation</a:t>
            </a:r>
          </a:p>
          <a:p>
            <a:pPr marL="0" indent="0">
              <a:buNone/>
            </a:pPr>
            <a:r>
              <a:rPr lang="en-US" dirty="0"/>
              <a:t>y = {1, . . . , C}  out of C classes</a:t>
            </a:r>
          </a:p>
          <a:p>
            <a:pPr marL="0" indent="0">
              <a:buNone/>
            </a:pPr>
            <a:r>
              <a:rPr lang="el-GR" dirty="0"/>
              <a:t>θ</a:t>
            </a:r>
            <a:r>
              <a:rPr lang="en-US" baseline="-25000" dirty="0"/>
              <a:t>c  </a:t>
            </a:r>
            <a:r>
              <a:rPr lang="en-US" dirty="0"/>
              <a:t>= (prior) </a:t>
            </a:r>
            <a:r>
              <a:rPr lang="en-US" dirty="0" err="1"/>
              <a:t>probaiblities</a:t>
            </a:r>
            <a:r>
              <a:rPr lang="en-US" dirty="0"/>
              <a:t> of classes </a:t>
            </a:r>
          </a:p>
          <a:p>
            <a:r>
              <a:rPr lang="en-US" dirty="0"/>
              <a:t>p(</a:t>
            </a:r>
            <a:r>
              <a:rPr lang="en-US" dirty="0" err="1"/>
              <a:t>x|y</a:t>
            </a:r>
            <a:r>
              <a:rPr lang="en-US" dirty="0"/>
              <a:t> = c, </a:t>
            </a:r>
            <a:r>
              <a:rPr lang="el-GR" dirty="0"/>
              <a:t>θ) </a:t>
            </a:r>
            <a:r>
              <a:rPr lang="en-US" dirty="0"/>
              <a:t> =   𝚷    p(</a:t>
            </a:r>
            <a:r>
              <a:rPr lang="en-US" dirty="0" err="1"/>
              <a:t>x</a:t>
            </a:r>
            <a:r>
              <a:rPr lang="en-US" baseline="-25000" dirty="0" err="1"/>
              <a:t>j</a:t>
            </a:r>
            <a:r>
              <a:rPr lang="en-US" dirty="0"/>
              <a:t> |y = c, </a:t>
            </a:r>
            <a:r>
              <a:rPr lang="el-GR" dirty="0"/>
              <a:t>θ</a:t>
            </a:r>
            <a:r>
              <a:rPr lang="en-US" baseline="-25000" dirty="0"/>
              <a:t>c</a:t>
            </a:r>
            <a:r>
              <a:rPr lang="en-US" dirty="0"/>
              <a:t>) 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81766A7-F676-4C45-B945-41CFDD774458}"/>
              </a:ext>
            </a:extLst>
          </p:cNvPr>
          <p:cNvSpPr txBox="1">
            <a:spLocks/>
          </p:cNvSpPr>
          <p:nvPr/>
        </p:nvSpPr>
        <p:spPr>
          <a:xfrm>
            <a:off x="838200" y="1353098"/>
            <a:ext cx="10103069" cy="2682874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Called naïve because the probabilities of the features are assumed to be independent.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What would correlated features generally do?</a:t>
            </a:r>
          </a:p>
          <a:p>
            <a:pPr marL="0" indent="0">
              <a:buNone/>
            </a:pPr>
            <a:r>
              <a:rPr lang="en-US" dirty="0"/>
              <a:t>This is very much like our dice problem, and lends itself to simple bag-of-words models.</a:t>
            </a:r>
          </a:p>
        </p:txBody>
      </p:sp>
    </p:spTree>
    <p:extLst>
      <p:ext uri="{BB962C8B-B14F-4D97-AF65-F5344CB8AC3E}">
        <p14:creationId xmlns:p14="http://schemas.microsoft.com/office/powerpoint/2010/main" val="1329530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3315A-532A-B646-B6D1-AC16AEB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446465-863D-4141-A9D0-0D4410BED8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0" r="760"/>
          <a:stretch/>
        </p:blipFill>
        <p:spPr>
          <a:xfrm>
            <a:off x="338365" y="103868"/>
            <a:ext cx="11254921" cy="62066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4C58C0C-7005-D346-8859-70D5B25B601D}"/>
              </a:ext>
            </a:extLst>
          </p:cNvPr>
          <p:cNvSpPr/>
          <p:nvPr/>
        </p:nvSpPr>
        <p:spPr>
          <a:xfrm>
            <a:off x="8849753" y="6401191"/>
            <a:ext cx="2753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Duda</a:t>
            </a:r>
            <a:r>
              <a:rPr lang="en-US" dirty="0"/>
              <a:t>, Pattern Classification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2D4370-56A1-CE4D-88E2-A2DB804388D3}"/>
              </a:ext>
            </a:extLst>
          </p:cNvPr>
          <p:cNvSpPr txBox="1">
            <a:spLocks/>
          </p:cNvSpPr>
          <p:nvPr/>
        </p:nvSpPr>
        <p:spPr>
          <a:xfrm>
            <a:off x="708025" y="4788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Linear classifier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5C5786-DD46-5D49-873F-B98FCC312876}"/>
              </a:ext>
            </a:extLst>
          </p:cNvPr>
          <p:cNvSpPr/>
          <p:nvPr/>
        </p:nvSpPr>
        <p:spPr>
          <a:xfrm>
            <a:off x="7442322" y="553298"/>
            <a:ext cx="33924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Prediction(</a:t>
            </a:r>
            <a:r>
              <a:rPr lang="en-US" b="1" dirty="0"/>
              <a:t>X</a:t>
            </a:r>
            <a:r>
              <a:rPr lang="en-US" dirty="0"/>
              <a:t>, </a:t>
            </a:r>
            <a:r>
              <a:rPr lang="en-US" b="1" dirty="0"/>
              <a:t>w</a:t>
            </a:r>
            <a:r>
              <a:rPr lang="en-US" dirty="0"/>
              <a:t>) 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)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017F3B-388A-AC4B-9D69-A1FC9FB06785}"/>
              </a:ext>
            </a:extLst>
          </p:cNvPr>
          <p:cNvSpPr/>
          <p:nvPr/>
        </p:nvSpPr>
        <p:spPr>
          <a:xfrm>
            <a:off x="7442322" y="1348092"/>
            <a:ext cx="40078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Nonlinear function; “activation function”</a:t>
            </a:r>
          </a:p>
        </p:txBody>
      </p:sp>
    </p:spTree>
    <p:extLst>
      <p:ext uri="{BB962C8B-B14F-4D97-AF65-F5344CB8AC3E}">
        <p14:creationId xmlns:p14="http://schemas.microsoft.com/office/powerpoint/2010/main" val="4372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1F4B2-554E-81E8-D0BE-0B1ED02DA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not so fast, this is one of those equations that hides a lot of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1D213-DE07-766D-C65D-372A0E9F6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Prediction(</a:t>
            </a:r>
            <a:r>
              <a:rPr lang="en-US" b="1" dirty="0"/>
              <a:t>X</a:t>
            </a:r>
            <a:r>
              <a:rPr lang="en-US" dirty="0"/>
              <a:t>, </a:t>
            </a:r>
            <a:r>
              <a:rPr lang="en-US" b="1" dirty="0"/>
              <a:t>w</a:t>
            </a:r>
            <a:r>
              <a:rPr lang="en-US" dirty="0"/>
              <a:t>) 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b="1" dirty="0"/>
              <a:t>y</a:t>
            </a:r>
            <a:r>
              <a:rPr lang="en-US" dirty="0"/>
              <a:t>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DCE31-1B1F-96FE-ACFF-75739F9A3C8A}"/>
              </a:ext>
            </a:extLst>
          </p:cNvPr>
          <p:cNvSpPr txBox="1"/>
          <p:nvPr/>
        </p:nvSpPr>
        <p:spPr>
          <a:xfrm>
            <a:off x="308112" y="3678128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dimensions </a:t>
            </a:r>
          </a:p>
          <a:p>
            <a:r>
              <a:rPr lang="en-US" dirty="0"/>
              <a:t>in 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E2DF8-E2CD-DA18-F251-E028216D55A8}"/>
              </a:ext>
            </a:extLst>
          </p:cNvPr>
          <p:cNvSpPr txBox="1"/>
          <p:nvPr/>
        </p:nvSpPr>
        <p:spPr>
          <a:xfrm>
            <a:off x="4303644" y="2912165"/>
            <a:ext cx="1614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observations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21D631-5864-8F17-1634-C6AAA79E0409}"/>
              </a:ext>
            </a:extLst>
          </p:cNvPr>
          <p:cNvSpPr txBox="1"/>
          <p:nvPr/>
        </p:nvSpPr>
        <p:spPr>
          <a:xfrm>
            <a:off x="2676938" y="3759733"/>
            <a:ext cx="1959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 features for each </a:t>
            </a:r>
          </a:p>
          <a:p>
            <a:r>
              <a:rPr lang="en-US" dirty="0"/>
              <a:t>observation in 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C1022A-8F16-5168-E6F0-3FE7151BE6B9}"/>
              </a:ext>
            </a:extLst>
          </p:cNvPr>
          <p:cNvSpPr txBox="1"/>
          <p:nvPr/>
        </p:nvSpPr>
        <p:spPr>
          <a:xfrm>
            <a:off x="748937" y="4696713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</p:spTree>
    <p:extLst>
      <p:ext uri="{BB962C8B-B14F-4D97-AF65-F5344CB8AC3E}">
        <p14:creationId xmlns:p14="http://schemas.microsoft.com/office/powerpoint/2010/main" val="2954247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1F4B2-554E-81E8-D0BE-0B1ED02DA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not so fast, this is one of those equations that hides a lot of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1D213-DE07-766D-C65D-372A0E9F6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Prediction(</a:t>
            </a:r>
            <a:r>
              <a:rPr lang="en-US" b="1" dirty="0"/>
              <a:t>X</a:t>
            </a:r>
            <a:r>
              <a:rPr lang="en-US" dirty="0"/>
              <a:t>, </a:t>
            </a:r>
            <a:r>
              <a:rPr lang="en-US" b="1" dirty="0"/>
              <a:t>w</a:t>
            </a:r>
            <a:r>
              <a:rPr lang="en-US" dirty="0"/>
              <a:t>) 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b="1" dirty="0"/>
              <a:t>y</a:t>
            </a:r>
            <a:r>
              <a:rPr lang="en-US" dirty="0"/>
              <a:t>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DCE31-1B1F-96FE-ACFF-75739F9A3C8A}"/>
              </a:ext>
            </a:extLst>
          </p:cNvPr>
          <p:cNvSpPr txBox="1"/>
          <p:nvPr/>
        </p:nvSpPr>
        <p:spPr>
          <a:xfrm>
            <a:off x="6738729" y="4417172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dimensions </a:t>
            </a:r>
          </a:p>
          <a:p>
            <a:r>
              <a:rPr lang="en-US" dirty="0"/>
              <a:t>in 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E2DF8-E2CD-DA18-F251-E028216D55A8}"/>
              </a:ext>
            </a:extLst>
          </p:cNvPr>
          <p:cNvSpPr txBox="1"/>
          <p:nvPr/>
        </p:nvSpPr>
        <p:spPr>
          <a:xfrm>
            <a:off x="4303644" y="2912165"/>
            <a:ext cx="1614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observations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21D631-5864-8F17-1634-C6AAA79E0409}"/>
              </a:ext>
            </a:extLst>
          </p:cNvPr>
          <p:cNvSpPr txBox="1"/>
          <p:nvPr/>
        </p:nvSpPr>
        <p:spPr>
          <a:xfrm>
            <a:off x="5918445" y="3513806"/>
            <a:ext cx="1959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 features for each </a:t>
            </a:r>
          </a:p>
          <a:p>
            <a:r>
              <a:rPr lang="en-US" dirty="0"/>
              <a:t>observation in 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C1022A-8F16-5168-E6F0-3FE7151BE6B9}"/>
              </a:ext>
            </a:extLst>
          </p:cNvPr>
          <p:cNvSpPr txBox="1"/>
          <p:nvPr/>
        </p:nvSpPr>
        <p:spPr>
          <a:xfrm>
            <a:off x="686695" y="3358525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D3247E-72D6-966A-099C-0986C51431F8}"/>
              </a:ext>
            </a:extLst>
          </p:cNvPr>
          <p:cNvSpPr txBox="1"/>
          <p:nvPr/>
        </p:nvSpPr>
        <p:spPr>
          <a:xfrm>
            <a:off x="1640641" y="3368339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1B9C47-70F9-8BF2-29CF-B09C8B562CC4}"/>
              </a:ext>
            </a:extLst>
          </p:cNvPr>
          <p:cNvSpPr txBox="1"/>
          <p:nvPr/>
        </p:nvSpPr>
        <p:spPr>
          <a:xfrm>
            <a:off x="2818389" y="3335949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C0C10D-05A9-D548-2971-208B0C663316}"/>
              </a:ext>
            </a:extLst>
          </p:cNvPr>
          <p:cNvSpPr txBox="1"/>
          <p:nvPr/>
        </p:nvSpPr>
        <p:spPr>
          <a:xfrm>
            <a:off x="3755369" y="3322933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</p:spTree>
    <p:extLst>
      <p:ext uri="{BB962C8B-B14F-4D97-AF65-F5344CB8AC3E}">
        <p14:creationId xmlns:p14="http://schemas.microsoft.com/office/powerpoint/2010/main" val="1198832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Non-square matrix multiplication….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80B164-80D9-464D-8AE4-F83160B468FD}"/>
              </a:ext>
            </a:extLst>
          </p:cNvPr>
          <p:cNvSpPr/>
          <p:nvPr/>
        </p:nvSpPr>
        <p:spPr>
          <a:xfrm>
            <a:off x="7236345" y="61330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EE6AEF-D479-254F-A64A-1452091A44D7}"/>
              </a:ext>
            </a:extLst>
          </p:cNvPr>
          <p:cNvSpPr/>
          <p:nvPr/>
        </p:nvSpPr>
        <p:spPr>
          <a:xfrm>
            <a:off x="3507435" y="4536783"/>
            <a:ext cx="119742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AE8AF-D519-054F-81A0-AC8922850167}"/>
              </a:ext>
            </a:extLst>
          </p:cNvPr>
          <p:cNvSpPr txBox="1"/>
          <p:nvPr/>
        </p:nvSpPr>
        <p:spPr>
          <a:xfrm>
            <a:off x="3140034" y="506846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CE4E9-CFF8-1C45-9717-0931B9EA530E}"/>
              </a:ext>
            </a:extLst>
          </p:cNvPr>
          <p:cNvSpPr txBox="1"/>
          <p:nvPr/>
        </p:nvSpPr>
        <p:spPr>
          <a:xfrm>
            <a:off x="3943853" y="4104843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C834CC-841D-FC43-8C64-402FEFCB2F14}"/>
              </a:ext>
            </a:extLst>
          </p:cNvPr>
          <p:cNvSpPr/>
          <p:nvPr/>
        </p:nvSpPr>
        <p:spPr>
          <a:xfrm>
            <a:off x="5210875" y="4551289"/>
            <a:ext cx="297341" cy="91737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CA5506-4B21-2041-ACE3-E68C5CA9D442}"/>
              </a:ext>
            </a:extLst>
          </p:cNvPr>
          <p:cNvSpPr/>
          <p:nvPr/>
        </p:nvSpPr>
        <p:spPr>
          <a:xfrm>
            <a:off x="7369655" y="4566752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11A47A-3296-BE4E-8D7A-5A344821C936}"/>
              </a:ext>
            </a:extLst>
          </p:cNvPr>
          <p:cNvSpPr/>
          <p:nvPr/>
        </p:nvSpPr>
        <p:spPr>
          <a:xfrm>
            <a:off x="6096000" y="4736069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DF49B-9025-6842-BC97-67BD49929AF0}"/>
              </a:ext>
            </a:extLst>
          </p:cNvPr>
          <p:cNvSpPr/>
          <p:nvPr/>
        </p:nvSpPr>
        <p:spPr>
          <a:xfrm>
            <a:off x="5101377" y="6133087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BCF92-F6DF-B249-AAEE-20500F5CA952}"/>
              </a:ext>
            </a:extLst>
          </p:cNvPr>
          <p:cNvSpPr/>
          <p:nvPr/>
        </p:nvSpPr>
        <p:spPr>
          <a:xfrm>
            <a:off x="3970318" y="613365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0311C9-8839-394D-9A8F-9DEACC3D7B6A}"/>
              </a:ext>
            </a:extLst>
          </p:cNvPr>
          <p:cNvSpPr/>
          <p:nvPr/>
        </p:nvSpPr>
        <p:spPr>
          <a:xfrm>
            <a:off x="5140343" y="1575828"/>
            <a:ext cx="2597186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960" b="1" dirty="0">
                <a:latin typeface="Times" pitchFamily="2" charset="0"/>
              </a:rPr>
              <a:t>M x</a:t>
            </a:r>
            <a:r>
              <a:rPr lang="en-US" sz="3960" dirty="0">
                <a:latin typeface="Times" pitchFamily="2" charset="0"/>
              </a:rPr>
              <a:t>   =     y</a:t>
            </a:r>
            <a:endParaRPr lang="en-US" sz="3960" baseline="30000" dirty="0">
              <a:latin typeface="Times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079B735-18F0-89C4-8EF9-2A46F343AF94}"/>
                  </a:ext>
                </a:extLst>
              </p:cNvPr>
              <p:cNvSpPr/>
              <p:nvPr/>
            </p:nvSpPr>
            <p:spPr>
              <a:xfrm>
                <a:off x="4825354" y="2569077"/>
                <a:ext cx="3227167" cy="7017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96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sz="3960" dirty="0">
                    <a:latin typeface="Times" pitchFamily="2" charset="0"/>
                  </a:rPr>
                  <a:t>M</a:t>
                </a:r>
                <a:r>
                  <a:rPr lang="en-US" sz="3960" baseline="-25000" dirty="0" err="1">
                    <a:latin typeface="Times" pitchFamily="2" charset="0"/>
                  </a:rPr>
                  <a:t>ij</a:t>
                </a:r>
                <a:r>
                  <a:rPr lang="en-US" sz="3960" dirty="0">
                    <a:latin typeface="Times" pitchFamily="2" charset="0"/>
                  </a:rPr>
                  <a:t> </a:t>
                </a:r>
                <a:r>
                  <a:rPr lang="en-US" sz="3960" dirty="0" err="1">
                    <a:latin typeface="Times" pitchFamily="2" charset="0"/>
                  </a:rPr>
                  <a:t>x</a:t>
                </a:r>
                <a:r>
                  <a:rPr lang="en-US" sz="3960" baseline="-25000" dirty="0" err="1">
                    <a:latin typeface="Times" pitchFamily="2" charset="0"/>
                  </a:rPr>
                  <a:t>j</a:t>
                </a:r>
                <a:r>
                  <a:rPr lang="en-US" sz="3960" dirty="0">
                    <a:latin typeface="Times" pitchFamily="2" charset="0"/>
                  </a:rPr>
                  <a:t>   =     </a:t>
                </a:r>
                <a:r>
                  <a:rPr lang="en-US" sz="3960" dirty="0" err="1">
                    <a:latin typeface="Times" pitchFamily="2" charset="0"/>
                  </a:rPr>
                  <a:t>y</a:t>
                </a:r>
                <a:r>
                  <a:rPr lang="en-US" sz="3960" baseline="-25000" dirty="0" err="1">
                    <a:latin typeface="Times" pitchFamily="2" charset="0"/>
                  </a:rPr>
                  <a:t>i</a:t>
                </a:r>
                <a:endParaRPr lang="en-US" sz="3960" baseline="-25000" dirty="0"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079B735-18F0-89C4-8EF9-2A46F343AF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5354" y="2569077"/>
                <a:ext cx="3227167" cy="701731"/>
              </a:xfrm>
              <a:prstGeom prst="rect">
                <a:avLst/>
              </a:prstGeom>
              <a:blipFill>
                <a:blip r:embed="rId2"/>
                <a:stretch>
                  <a:fillRect l="-1961" t="-16071" r="-3137" b="-33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A2D55817-137A-B8B0-5096-9B415515A754}"/>
              </a:ext>
            </a:extLst>
          </p:cNvPr>
          <p:cNvSpPr/>
          <p:nvPr/>
        </p:nvSpPr>
        <p:spPr>
          <a:xfrm>
            <a:off x="3507435" y="4536783"/>
            <a:ext cx="1197422" cy="3013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FBA257-6DD9-8DE0-6F01-F7DAF291A94D}"/>
              </a:ext>
            </a:extLst>
          </p:cNvPr>
          <p:cNvSpPr/>
          <p:nvPr/>
        </p:nvSpPr>
        <p:spPr>
          <a:xfrm>
            <a:off x="7380104" y="4568733"/>
            <a:ext cx="286892" cy="28382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154874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Non-square matrix multiplication….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80B164-80D9-464D-8AE4-F83160B468FD}"/>
              </a:ext>
            </a:extLst>
          </p:cNvPr>
          <p:cNvSpPr/>
          <p:nvPr/>
        </p:nvSpPr>
        <p:spPr>
          <a:xfrm>
            <a:off x="7236345" y="61330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EE6AEF-D479-254F-A64A-1452091A44D7}"/>
              </a:ext>
            </a:extLst>
          </p:cNvPr>
          <p:cNvSpPr/>
          <p:nvPr/>
        </p:nvSpPr>
        <p:spPr>
          <a:xfrm>
            <a:off x="3507435" y="4536783"/>
            <a:ext cx="119742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AE8AF-D519-054F-81A0-AC8922850167}"/>
              </a:ext>
            </a:extLst>
          </p:cNvPr>
          <p:cNvSpPr txBox="1"/>
          <p:nvPr/>
        </p:nvSpPr>
        <p:spPr>
          <a:xfrm>
            <a:off x="3140034" y="506846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CE4E9-CFF8-1C45-9717-0931B9EA530E}"/>
              </a:ext>
            </a:extLst>
          </p:cNvPr>
          <p:cNvSpPr txBox="1"/>
          <p:nvPr/>
        </p:nvSpPr>
        <p:spPr>
          <a:xfrm>
            <a:off x="3943853" y="4104843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ABE2F-1004-174C-8D8E-0B2FE2B181B1}"/>
              </a:ext>
            </a:extLst>
          </p:cNvPr>
          <p:cNvSpPr/>
          <p:nvPr/>
        </p:nvSpPr>
        <p:spPr>
          <a:xfrm>
            <a:off x="1119856" y="4985368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C834CC-841D-FC43-8C64-402FEFCB2F14}"/>
              </a:ext>
            </a:extLst>
          </p:cNvPr>
          <p:cNvSpPr/>
          <p:nvPr/>
        </p:nvSpPr>
        <p:spPr>
          <a:xfrm>
            <a:off x="5210875" y="4551289"/>
            <a:ext cx="297341" cy="91737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CA5506-4B21-2041-ACE3-E68C5CA9D442}"/>
              </a:ext>
            </a:extLst>
          </p:cNvPr>
          <p:cNvSpPr/>
          <p:nvPr/>
        </p:nvSpPr>
        <p:spPr>
          <a:xfrm>
            <a:off x="7369655" y="4566752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11A47A-3296-BE4E-8D7A-5A344821C936}"/>
              </a:ext>
            </a:extLst>
          </p:cNvPr>
          <p:cNvSpPr/>
          <p:nvPr/>
        </p:nvSpPr>
        <p:spPr>
          <a:xfrm>
            <a:off x="6096000" y="4736069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DF49B-9025-6842-BC97-67BD49929AF0}"/>
              </a:ext>
            </a:extLst>
          </p:cNvPr>
          <p:cNvSpPr/>
          <p:nvPr/>
        </p:nvSpPr>
        <p:spPr>
          <a:xfrm>
            <a:off x="5101377" y="6133087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BCF92-F6DF-B249-AAEE-20500F5CA952}"/>
              </a:ext>
            </a:extLst>
          </p:cNvPr>
          <p:cNvSpPr/>
          <p:nvPr/>
        </p:nvSpPr>
        <p:spPr>
          <a:xfrm>
            <a:off x="3970318" y="613365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0311C9-8839-394D-9A8F-9DEACC3D7B6A}"/>
              </a:ext>
            </a:extLst>
          </p:cNvPr>
          <p:cNvSpPr/>
          <p:nvPr/>
        </p:nvSpPr>
        <p:spPr>
          <a:xfrm>
            <a:off x="5083437" y="1575828"/>
            <a:ext cx="2710999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960" b="1" dirty="0">
                <a:latin typeface="Times" pitchFamily="2" charset="0"/>
              </a:rPr>
              <a:t>M w</a:t>
            </a:r>
            <a:r>
              <a:rPr lang="en-US" sz="3960" dirty="0">
                <a:latin typeface="Times" pitchFamily="2" charset="0"/>
              </a:rPr>
              <a:t>   =     y</a:t>
            </a:r>
            <a:endParaRPr lang="en-US" sz="3960" baseline="30000" dirty="0">
              <a:latin typeface="Times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079B735-18F0-89C4-8EF9-2A46F343AF94}"/>
                  </a:ext>
                </a:extLst>
              </p:cNvPr>
              <p:cNvSpPr/>
              <p:nvPr/>
            </p:nvSpPr>
            <p:spPr>
              <a:xfrm>
                <a:off x="4598530" y="2569077"/>
                <a:ext cx="3680816" cy="7017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96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sz="3960" dirty="0" err="1">
                    <a:latin typeface="Times" pitchFamily="2" charset="0"/>
                  </a:rPr>
                  <a:t>M</a:t>
                </a:r>
                <a:r>
                  <a:rPr lang="en-US" sz="3960" baseline="-25000" dirty="0" err="1">
                    <a:latin typeface="Times" pitchFamily="2" charset="0"/>
                  </a:rPr>
                  <a:t>ij</a:t>
                </a:r>
                <a:r>
                  <a:rPr lang="en-US" sz="3960" dirty="0">
                    <a:latin typeface="Times" pitchFamily="2" charset="0"/>
                  </a:rPr>
                  <a:t> </a:t>
                </a:r>
                <a:r>
                  <a:rPr lang="en-US" sz="3960" dirty="0" err="1">
                    <a:latin typeface="Times" pitchFamily="2" charset="0"/>
                  </a:rPr>
                  <a:t>w</a:t>
                </a:r>
                <a:r>
                  <a:rPr lang="en-US" sz="3960" baseline="-25000" dirty="0" err="1">
                    <a:latin typeface="Times" pitchFamily="2" charset="0"/>
                  </a:rPr>
                  <a:t>jk</a:t>
                </a:r>
                <a:r>
                  <a:rPr lang="en-US" sz="3960" dirty="0">
                    <a:latin typeface="Times" pitchFamily="2" charset="0"/>
                  </a:rPr>
                  <a:t>   =     </a:t>
                </a:r>
                <a:r>
                  <a:rPr lang="en-US" sz="3960" dirty="0" err="1">
                    <a:latin typeface="Times" pitchFamily="2" charset="0"/>
                  </a:rPr>
                  <a:t>y</a:t>
                </a:r>
                <a:r>
                  <a:rPr lang="en-US" sz="3960" baseline="-25000" dirty="0" err="1">
                    <a:latin typeface="Times" pitchFamily="2" charset="0"/>
                  </a:rPr>
                  <a:t>ik</a:t>
                </a:r>
                <a:endParaRPr lang="en-US" sz="3960" baseline="-25000" dirty="0"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079B735-18F0-89C4-8EF9-2A46F343AF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8530" y="2569077"/>
                <a:ext cx="3680816" cy="701731"/>
              </a:xfrm>
              <a:prstGeom prst="rect">
                <a:avLst/>
              </a:prstGeom>
              <a:blipFill>
                <a:blip r:embed="rId2"/>
                <a:stretch>
                  <a:fillRect l="-1375" t="-16071" r="-2749" b="-33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A2D55817-137A-B8B0-5096-9B415515A754}"/>
              </a:ext>
            </a:extLst>
          </p:cNvPr>
          <p:cNvSpPr/>
          <p:nvPr/>
        </p:nvSpPr>
        <p:spPr>
          <a:xfrm>
            <a:off x="3507435" y="4536783"/>
            <a:ext cx="1197422" cy="3013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FBA257-6DD9-8DE0-6F01-F7DAF291A94D}"/>
              </a:ext>
            </a:extLst>
          </p:cNvPr>
          <p:cNvSpPr/>
          <p:nvPr/>
        </p:nvSpPr>
        <p:spPr>
          <a:xfrm>
            <a:off x="7380104" y="4568733"/>
            <a:ext cx="286892" cy="28382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C76680-85BA-8AF5-FFEB-87698FEAEC29}"/>
              </a:ext>
            </a:extLst>
          </p:cNvPr>
          <p:cNvSpPr/>
          <p:nvPr/>
        </p:nvSpPr>
        <p:spPr>
          <a:xfrm>
            <a:off x="5508216" y="4553546"/>
            <a:ext cx="297341" cy="91737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6FC9FA-8FB1-96C4-009B-B81AA0A943C3}"/>
              </a:ext>
            </a:extLst>
          </p:cNvPr>
          <p:cNvSpPr/>
          <p:nvPr/>
        </p:nvSpPr>
        <p:spPr>
          <a:xfrm>
            <a:off x="7666996" y="4566752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E277E0-892D-51CA-8036-C815A9C3DB6D}"/>
              </a:ext>
            </a:extLst>
          </p:cNvPr>
          <p:cNvSpPr/>
          <p:nvPr/>
        </p:nvSpPr>
        <p:spPr>
          <a:xfrm>
            <a:off x="7677445" y="4562489"/>
            <a:ext cx="286892" cy="2838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D69A08-8BC1-1596-2764-266BF3BAE03C}"/>
              </a:ext>
            </a:extLst>
          </p:cNvPr>
          <p:cNvSpPr txBox="1"/>
          <p:nvPr/>
        </p:nvSpPr>
        <p:spPr>
          <a:xfrm>
            <a:off x="4731556" y="4838165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07E800-285D-BC2F-968B-861BE5BC195C}"/>
              </a:ext>
            </a:extLst>
          </p:cNvPr>
          <p:cNvSpPr txBox="1"/>
          <p:nvPr/>
        </p:nvSpPr>
        <p:spPr>
          <a:xfrm>
            <a:off x="5231125" y="414919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E71C7E-903E-FC7A-6982-82DD7541462C}"/>
              </a:ext>
            </a:extLst>
          </p:cNvPr>
          <p:cNvSpPr txBox="1"/>
          <p:nvPr/>
        </p:nvSpPr>
        <p:spPr>
          <a:xfrm>
            <a:off x="7399228" y="4155790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3811245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816044" y="2679401"/>
            <a:ext cx="1166924" cy="1474462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4209016" y="3206626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712211" y="2048547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k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446712" y="2679401"/>
            <a:ext cx="64633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3079658" y="4657405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2309826" y="2033158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BEAB47-9A3F-E740-A552-6BD249440326}"/>
              </a:ext>
            </a:extLst>
          </p:cNvPr>
          <p:cNvSpPr txBox="1"/>
          <p:nvPr/>
        </p:nvSpPr>
        <p:spPr>
          <a:xfrm>
            <a:off x="5025503" y="5307181"/>
            <a:ext cx="6219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is the form a lot of our library functions will expect.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0B88E6-1F75-3FBA-5334-7C3D2BE0CE90}"/>
              </a:ext>
            </a:extLst>
          </p:cNvPr>
          <p:cNvSpPr txBox="1"/>
          <p:nvPr/>
        </p:nvSpPr>
        <p:spPr>
          <a:xfrm>
            <a:off x="1730748" y="3412123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</p:spTree>
    <p:extLst>
      <p:ext uri="{BB962C8B-B14F-4D97-AF65-F5344CB8AC3E}">
        <p14:creationId xmlns:p14="http://schemas.microsoft.com/office/powerpoint/2010/main" val="1866626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7206304" y="2247457"/>
            <a:ext cx="52316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  examples / individuals / observations</a:t>
            </a:r>
          </a:p>
          <a:p>
            <a:r>
              <a:rPr lang="en-US" sz="2000" dirty="0"/>
              <a:t>r   features ( in X ) (predictors) </a:t>
            </a:r>
          </a:p>
          <a:p>
            <a:r>
              <a:rPr lang="en-US" sz="2000" dirty="0"/>
              <a:t>1  outcome variable (Y)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3551643" y="2696455"/>
            <a:ext cx="329355" cy="73254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855038-2C4C-23BF-8793-77CE1A2CB1F4}"/>
              </a:ext>
            </a:extLst>
          </p:cNvPr>
          <p:cNvSpPr/>
          <p:nvPr/>
        </p:nvSpPr>
        <p:spPr>
          <a:xfrm>
            <a:off x="3378204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A7EFB9-6936-DA2E-6B37-DD271B78CF2E}"/>
              </a:ext>
            </a:extLst>
          </p:cNvPr>
          <p:cNvSpPr txBox="1"/>
          <p:nvPr/>
        </p:nvSpPr>
        <p:spPr>
          <a:xfrm>
            <a:off x="4616500" y="2691769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9FB2B2-7CE2-4628-3CF8-D323C58CD353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</p:spTree>
    <p:extLst>
      <p:ext uri="{BB962C8B-B14F-4D97-AF65-F5344CB8AC3E}">
        <p14:creationId xmlns:p14="http://schemas.microsoft.com/office/powerpoint/2010/main" val="1605498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5966</TotalTime>
  <Words>1155</Words>
  <Application>Microsoft Macintosh PowerPoint</Application>
  <PresentationFormat>Widescreen</PresentationFormat>
  <Paragraphs>219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07 logistic regression</vt:lpstr>
      <vt:lpstr>Linear regression on Galton height data</vt:lpstr>
      <vt:lpstr>PowerPoint Presentation</vt:lpstr>
      <vt:lpstr>Wait, not so fast, this is one of those equations that hides a lot of complexity</vt:lpstr>
      <vt:lpstr>Wait, not so fast, this is one of those equations that hides a lot of complexity</vt:lpstr>
      <vt:lpstr>Non-square matrix multiplication…. </vt:lpstr>
      <vt:lpstr>Non-square matrix multiplication…. </vt:lpstr>
      <vt:lpstr>Features and labels as matrices…</vt:lpstr>
      <vt:lpstr>Features and labels as matrices…</vt:lpstr>
      <vt:lpstr>Features and labels as matrices…</vt:lpstr>
      <vt:lpstr>Features and labels as matrices…</vt:lpstr>
      <vt:lpstr>PowerPoint Presentation</vt:lpstr>
      <vt:lpstr>SSE loss function for Galton height data</vt:lpstr>
      <vt:lpstr>Logistic loss function on Galton height data</vt:lpstr>
      <vt:lpstr>Linear regression on class label</vt:lpstr>
      <vt:lpstr>Logistic regression on class label</vt:lpstr>
      <vt:lpstr>Logistic regression on Galton height data</vt:lpstr>
      <vt:lpstr>Logistic regression - ingredients</vt:lpstr>
      <vt:lpstr>Logistic regression - ingredients</vt:lpstr>
      <vt:lpstr>Logistic regression - ingredients</vt:lpstr>
      <vt:lpstr>Generalize to estimate N probabilities </vt:lpstr>
      <vt:lpstr>Generalize to estimate N probabilities </vt:lpstr>
      <vt:lpstr>Odds interpretation of logistic function</vt:lpstr>
      <vt:lpstr>Naïve Bayesian Classifier</vt:lpstr>
      <vt:lpstr>Naïve Bayesian Classifier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Trimble</dc:creator>
  <cp:lastModifiedBy>Will Trimble</cp:lastModifiedBy>
  <cp:revision>15</cp:revision>
  <dcterms:created xsi:type="dcterms:W3CDTF">2022-04-08T01:39:59Z</dcterms:created>
  <dcterms:modified xsi:type="dcterms:W3CDTF">2023-03-02T04:09:16Z</dcterms:modified>
</cp:coreProperties>
</file>

<file path=docProps/thumbnail.jpeg>
</file>